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77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AB3C-F490-4FCB-8E2D-F7567B27A9B8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6976-16DF-40D2-A6F6-F6093A6FD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79255656_1-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14289"/>
            <a:ext cx="7772400" cy="1428761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 детский сад «Космос» г. Волгодонска</a:t>
            </a:r>
            <a:br>
              <a:rPr lang="ru-RU" sz="1400" dirty="0"/>
            </a:br>
            <a:r>
              <a:rPr lang="ru-RU" sz="1400" dirty="0"/>
              <a:t>(МБДОУ ДС «Космос</a:t>
            </a:r>
            <a:r>
              <a:rPr lang="ru-RU" sz="1400" dirty="0" smtClean="0"/>
              <a:t>»)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1643050"/>
            <a:ext cx="7772400" cy="4000527"/>
          </a:xfrm>
        </p:spPr>
        <p:txBody>
          <a:bodyPr>
            <a:normAutofit fontScale="47500" lnSpcReduction="20000"/>
          </a:bodyPr>
          <a:lstStyle/>
          <a:p>
            <a:pPr algn="ctr" fontAlgn="base"/>
            <a:r>
              <a:rPr lang="ru-RU" sz="6200" b="1" dirty="0" smtClean="0">
                <a:solidFill>
                  <a:schemeClr val="tx1"/>
                </a:solidFill>
              </a:rPr>
              <a:t>Презентация </a:t>
            </a:r>
            <a:r>
              <a:rPr lang="ru-RU" sz="6200" b="1" dirty="0">
                <a:solidFill>
                  <a:schemeClr val="tx1"/>
                </a:solidFill>
              </a:rPr>
              <a:t>открытого занятия (интегрированного) по образовательной области: «Речевое развитие» </a:t>
            </a:r>
          </a:p>
          <a:p>
            <a:pPr algn="ctr" fontAlgn="base"/>
            <a:r>
              <a:rPr lang="ru-RU" sz="6200" b="1" dirty="0">
                <a:solidFill>
                  <a:schemeClr val="tx1"/>
                </a:solidFill>
              </a:rPr>
              <a:t> на тему</a:t>
            </a:r>
            <a:r>
              <a:rPr lang="ru-RU" sz="6200" b="1" dirty="0" smtClean="0">
                <a:solidFill>
                  <a:schemeClr val="tx1"/>
                </a:solidFill>
              </a:rPr>
              <a:t>:</a:t>
            </a:r>
          </a:p>
          <a:p>
            <a:pPr algn="ctr" fontAlgn="base"/>
            <a:r>
              <a:rPr lang="ru-RU" sz="6200" b="1" dirty="0" smtClean="0">
                <a:solidFill>
                  <a:schemeClr val="tx1"/>
                </a:solidFill>
              </a:rPr>
              <a:t> </a:t>
            </a:r>
            <a:r>
              <a:rPr lang="ru-RU" sz="6200" b="1" dirty="0">
                <a:solidFill>
                  <a:schemeClr val="tx1"/>
                </a:solidFill>
              </a:rPr>
              <a:t>«Путешествие в страну Красивой речи» в старшей группе № 2 «Звездочки</a:t>
            </a:r>
            <a:r>
              <a:rPr lang="ru-RU" sz="6200" b="1" dirty="0" smtClean="0">
                <a:solidFill>
                  <a:schemeClr val="tx1"/>
                </a:solidFill>
              </a:rPr>
              <a:t>»</a:t>
            </a:r>
          </a:p>
          <a:p>
            <a:pPr algn="ctr" fontAlgn="base"/>
            <a:endParaRPr lang="ru-RU" sz="4200" b="1" dirty="0">
              <a:solidFill>
                <a:schemeClr val="tx1"/>
              </a:solidFill>
            </a:endParaRP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Воспитатели: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Гладкова О.Н.</a:t>
            </a:r>
          </a:p>
          <a:p>
            <a:pPr algn="r"/>
            <a:r>
              <a:rPr lang="ru-RU" sz="3700" dirty="0">
                <a:solidFill>
                  <a:schemeClr val="tx1"/>
                </a:solidFill>
              </a:rPr>
              <a:t>Воробьева Л.А.</a:t>
            </a:r>
          </a:p>
          <a:p>
            <a:pPr algn="ctr" fontAlgn="base"/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718" y="476672"/>
            <a:ext cx="3826768" cy="2592287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5 </a:t>
            </a:r>
            <a:r>
              <a:rPr lang="ru-RU" sz="2000" b="1" dirty="0" smtClean="0"/>
              <a:t>задание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>Злой волшебник перепутал все сказки, и теперь сказочные герои не могут разобраться кто из какой сказки. Нужно помочь им. Дети выкладывают картинки в хронологическом порядке. Затем рассказывают сказку.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" name="Содержимое 5" descr="IMG_20201201_094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428999"/>
            <a:ext cx="5472608" cy="3300938"/>
          </a:xfrm>
        </p:spPr>
      </p:pic>
      <p:pic>
        <p:nvPicPr>
          <p:cNvPr id="8" name="Рисунок 7" descr="IMG_20201201_094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4203" y="242141"/>
            <a:ext cx="4451809" cy="30587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1251012"/>
            <a:ext cx="3287216" cy="15299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 smtClean="0"/>
              <a:t>6 </a:t>
            </a:r>
            <a:r>
              <a:rPr lang="ru-RU" sz="2000" b="1" dirty="0"/>
              <a:t>Задание</a:t>
            </a:r>
            <a:br>
              <a:rPr lang="ru-RU" sz="2000" b="1" dirty="0"/>
            </a:br>
            <a:r>
              <a:rPr lang="ru-RU" sz="2000" b="1" dirty="0">
                <a:solidFill>
                  <a:srgbClr val="0070C0"/>
                </a:solidFill>
              </a:rPr>
              <a:t>«Сколько слогов в слове</a:t>
            </a:r>
            <a:r>
              <a:rPr lang="ru-RU" sz="2000" b="1" dirty="0" smtClean="0">
                <a:solidFill>
                  <a:srgbClr val="0070C0"/>
                </a:solidFill>
              </a:rPr>
              <a:t>?»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Воспитатель показывает детям картинки </a:t>
            </a:r>
            <a:r>
              <a:rPr lang="ru-RU" sz="2000" b="1" dirty="0" smtClean="0"/>
              <a:t>.</a:t>
            </a:r>
            <a:r>
              <a:rPr lang="ru-RU" sz="2000" b="1" dirty="0"/>
              <a:t> Все дети называют предмет хором при этом хлопками разделяют слово на слоги). Ребенок отвечает – сколько слогов в слове.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" name="Содержимое 5" descr="IMG_20201201_123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357" y="161402"/>
            <a:ext cx="4692479" cy="3143272"/>
          </a:xfrm>
        </p:spPr>
      </p:pic>
      <p:pic>
        <p:nvPicPr>
          <p:cNvPr id="9" name="Рисунок 8" descr="IMG_20201201_123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645024"/>
            <a:ext cx="4824536" cy="28942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5966" y="1402359"/>
            <a:ext cx="4690864" cy="1143000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/>
              <a:t>Физкультминутка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стране Красивой речи  любят играть, как и мы с вами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Выходит, ребята, поиграем.</a:t>
            </a:r>
            <a:br>
              <a:rPr lang="ru-RU" sz="1800" dirty="0"/>
            </a:br>
            <a:r>
              <a:rPr lang="ru-RU" sz="1800" dirty="0"/>
              <a:t>Руки тянем в потолок</a:t>
            </a:r>
            <a:r>
              <a:rPr lang="ru-RU" sz="1800" dirty="0" smtClean="0"/>
              <a:t>,                                       </a:t>
            </a:r>
            <a:r>
              <a:rPr lang="ru-RU" sz="1800" dirty="0"/>
              <a:t>(потягивание, руки вверх)</a:t>
            </a:r>
            <a:br>
              <a:rPr lang="ru-RU" sz="1800" dirty="0"/>
            </a:br>
            <a:r>
              <a:rPr lang="ru-RU" sz="1800" dirty="0"/>
              <a:t>Будто к солнышку цветок.</a:t>
            </a:r>
            <a:br>
              <a:rPr lang="ru-RU" sz="1800" dirty="0"/>
            </a:br>
            <a:r>
              <a:rPr lang="ru-RU" sz="1800" dirty="0"/>
              <a:t>Мы попрыгаем немножко, (прыжки на месте)</a:t>
            </a:r>
            <a:br>
              <a:rPr lang="ru-RU" sz="1800" dirty="0"/>
            </a:br>
            <a:r>
              <a:rPr lang="ru-RU" sz="1800" dirty="0"/>
              <a:t>И пройдемся по дорожке (ходьба на месте)</a:t>
            </a:r>
            <a:br>
              <a:rPr lang="ru-RU" sz="1800" dirty="0"/>
            </a:br>
            <a:r>
              <a:rPr lang="ru-RU" sz="1800" dirty="0"/>
              <a:t>За столы садимся дружно-</a:t>
            </a:r>
            <a:br>
              <a:rPr lang="ru-RU" sz="1800" dirty="0"/>
            </a:br>
            <a:r>
              <a:rPr lang="ru-RU" sz="1800" dirty="0"/>
              <a:t>Нам теперь учиться нужно!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Содержимое 5" descr="IMG_20201201_123230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12767"/>
          <a:stretch/>
        </p:blipFill>
        <p:spPr>
          <a:xfrm>
            <a:off x="124498" y="260648"/>
            <a:ext cx="3926970" cy="2718158"/>
          </a:xfrm>
        </p:spPr>
      </p:pic>
      <p:pic>
        <p:nvPicPr>
          <p:cNvPr id="7" name="Рисунок 6" descr="IMG_20201201_123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634928"/>
            <a:ext cx="508691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7520" y="980728"/>
            <a:ext cx="3263788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Воспитатель: Дети, чтобы мы и жители страны Красивой речи всегда улыбались и нам светило яркое солнце, я предлагаю вам с помощью гороха придумать свои солнышки наполнить радостью, светом и теплом всю группу. </a:t>
            </a:r>
          </a:p>
        </p:txBody>
      </p:sp>
      <p:pic>
        <p:nvPicPr>
          <p:cNvPr id="6" name="Содержимое 5" descr="IMG_20201125_0953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211" y="620688"/>
            <a:ext cx="2493000" cy="4231372"/>
          </a:xfrm>
        </p:spPr>
      </p:pic>
      <p:pic>
        <p:nvPicPr>
          <p:cNvPr id="7" name="Рисунок 6" descr="IMG_20201125_095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8493" y="3408700"/>
            <a:ext cx="543609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1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Жители страны говорят вам огромное спасибо</a:t>
            </a:r>
            <a:r>
              <a:rPr lang="ru-RU" sz="1800" b="1" dirty="0" smtClean="0">
                <a:solidFill>
                  <a:srgbClr val="0070C0"/>
                </a:solidFill>
              </a:rPr>
              <a:t>!                                                                           </a:t>
            </a:r>
            <a:r>
              <a:rPr lang="ru-RU" sz="1800" b="1" dirty="0">
                <a:solidFill>
                  <a:srgbClr val="0070C0"/>
                </a:solidFill>
              </a:rPr>
              <a:t>Вы помогли им, выполнили все задания, расколдовали все </a:t>
            </a:r>
            <a:r>
              <a:rPr lang="ru-RU" sz="1800" b="1" dirty="0" smtClean="0">
                <a:solidFill>
                  <a:srgbClr val="0070C0"/>
                </a:solidFill>
              </a:rPr>
              <a:t>лучики.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20201201_1235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14422"/>
            <a:ext cx="8229600" cy="5429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/>
              <a:t>Цель: </a:t>
            </a:r>
            <a:r>
              <a:rPr lang="ru-RU" dirty="0"/>
              <a:t>обогащать и активизировать словарный запас посредством участия в словесно-речевых играх.</a:t>
            </a:r>
          </a:p>
          <a:p>
            <a:pPr fontAlgn="base"/>
            <a:r>
              <a:rPr lang="ru-RU" b="1" dirty="0"/>
              <a:t>Образовательные задачи:</a:t>
            </a:r>
            <a:endParaRPr lang="ru-RU" dirty="0"/>
          </a:p>
          <a:p>
            <a:pPr lvl="0" fontAlgn="base"/>
            <a:r>
              <a:rPr lang="ru-RU" dirty="0"/>
              <a:t>совершенствовать навыки коммуникативного общения,  словоизменения словообразования;</a:t>
            </a:r>
          </a:p>
          <a:p>
            <a:pPr lvl="0" fontAlgn="base"/>
            <a:r>
              <a:rPr lang="ru-RU" dirty="0"/>
              <a:t>упражнять в употреблении уменьшительно-ласкательных суффиксов;</a:t>
            </a:r>
          </a:p>
          <a:p>
            <a:pPr lvl="0" fontAlgn="base"/>
            <a:r>
              <a:rPr lang="ru-RU" dirty="0"/>
              <a:t>формировать умения обобщать, классифицировать;</a:t>
            </a:r>
          </a:p>
          <a:p>
            <a:pPr lvl="0" fontAlgn="base"/>
            <a:r>
              <a:rPr lang="ru-RU" dirty="0"/>
              <a:t>закреплять умение раскатывать пластилин прямыми движениями, создавая лучики;</a:t>
            </a:r>
          </a:p>
          <a:p>
            <a:pPr lvl="0" fontAlgn="base"/>
            <a:r>
              <a:rPr lang="ru-RU" dirty="0"/>
              <a:t>учить детей передавать образ пластическим способом, используя прием разглаживания пластилина по контуру.</a:t>
            </a:r>
          </a:p>
          <a:p>
            <a:pPr fontAlgn="base"/>
            <a:r>
              <a:rPr lang="ru-RU" b="1" dirty="0"/>
              <a:t>Развивающие задачи:</a:t>
            </a:r>
            <a:endParaRPr lang="ru-RU" dirty="0"/>
          </a:p>
          <a:p>
            <a:pPr lvl="0" fontAlgn="base"/>
            <a:r>
              <a:rPr lang="ru-RU" dirty="0"/>
              <a:t>развивать диалогическую связную речь, образное представление;</a:t>
            </a:r>
          </a:p>
          <a:p>
            <a:pPr lvl="0" fontAlgn="base"/>
            <a:r>
              <a:rPr lang="ru-RU" dirty="0"/>
              <a:t>расширять словарный запас через участие в словесно – речевых играх;</a:t>
            </a:r>
          </a:p>
          <a:p>
            <a:pPr lvl="0" fontAlgn="base"/>
            <a:r>
              <a:rPr lang="ru-RU" dirty="0"/>
              <a:t>развивать активность, самостоятельность, уверенность в своих силах;</a:t>
            </a:r>
          </a:p>
          <a:p>
            <a:pPr lvl="0" fontAlgn="base"/>
            <a:r>
              <a:rPr lang="ru-RU" dirty="0"/>
              <a:t>развивать у детей интерес к изобразительной, художественной деятельности;</a:t>
            </a:r>
          </a:p>
          <a:p>
            <a:pPr lvl="0" fontAlgn="base"/>
            <a:r>
              <a:rPr lang="ru-RU" dirty="0"/>
              <a:t>развивать мелкую моторику, координацию движения рук, глазомер.</a:t>
            </a:r>
          </a:p>
          <a:p>
            <a:pPr fontAlgn="base"/>
            <a:r>
              <a:rPr lang="ru-RU" b="1" dirty="0"/>
              <a:t>Воспитательные:</a:t>
            </a:r>
            <a:endParaRPr lang="ru-RU" dirty="0"/>
          </a:p>
          <a:p>
            <a:pPr lvl="0" fontAlgn="base"/>
            <a:r>
              <a:rPr lang="ru-RU" dirty="0"/>
              <a:t>воспитание в детях добрых чувств, взаимопомощи и сопереживания в сложившейся ситуации;</a:t>
            </a:r>
          </a:p>
          <a:p>
            <a:pPr lvl="0" fontAlgn="base"/>
            <a:r>
              <a:rPr lang="ru-RU" dirty="0"/>
              <a:t>воспитывать навыки аккуратной работы с </a:t>
            </a:r>
            <a:r>
              <a:rPr lang="ru-RU" dirty="0" smtClean="0"/>
              <a:t>крупой - горохом.</a:t>
            </a:r>
            <a:endParaRPr lang="ru-RU" dirty="0"/>
          </a:p>
          <a:p>
            <a:pPr fontAlgn="base"/>
            <a:r>
              <a:rPr lang="ru-RU" b="1" dirty="0"/>
              <a:t>Предварительная работа:</a:t>
            </a:r>
            <a:r>
              <a:rPr lang="ru-RU" dirty="0"/>
              <a:t> чтение русских народных сказок, просмотр мультипликационных фильмов, отгадывание загадок, выполнение физкультурных разминок.</a:t>
            </a:r>
          </a:p>
          <a:p>
            <a:pPr fontAlgn="base"/>
            <a:r>
              <a:rPr lang="ru-RU" b="1" dirty="0"/>
              <a:t>Методические приемы:</a:t>
            </a:r>
            <a:r>
              <a:rPr lang="ru-RU" dirty="0"/>
              <a:t> словесные, наглядные, практические.</a:t>
            </a:r>
          </a:p>
          <a:p>
            <a:pPr fontAlgn="base"/>
            <a:r>
              <a:rPr lang="ru-RU" b="1" dirty="0"/>
              <a:t>Материалы и оборудование: </a:t>
            </a:r>
            <a:r>
              <a:rPr lang="ru-RU" dirty="0"/>
              <a:t> письмо, «Лучи солнышка» с заданиями, мелодия «волшебной музыки», магнитная доска с картинками, горох, колокольчик.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user_file_5888e9d747f0b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800" dirty="0"/>
              <a:t>Воспитатель зачитывает письмо:</a:t>
            </a:r>
            <a:br>
              <a:rPr lang="ru-RU" sz="1800" dirty="0"/>
            </a:br>
            <a:r>
              <a:rPr lang="ru-RU" sz="1800" b="1" i="1" dirty="0">
                <a:solidFill>
                  <a:srgbClr val="0070C0"/>
                </a:solidFill>
              </a:rPr>
              <a:t>«Здравствуйте наши юные друзья! Я, Фея сказочной страны Красивой речи, обращаюсь к вам за помощью. Злой волшебник заколдовал жителей страны Красивой речи, и теперь они не знают, что такое радость и смех»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201201_1212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229600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8745"/>
            <a:ext cx="8229600" cy="186847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b="1" dirty="0"/>
              <a:t>— А какое солнышко, посмотрите? </a:t>
            </a:r>
            <a:r>
              <a:rPr lang="ru-RU" sz="1800" b="1" i="1" dirty="0"/>
              <a:t>(круглое, желтое)</a:t>
            </a:r>
            <a:br>
              <a:rPr lang="ru-RU" sz="1800" b="1" i="1" dirty="0"/>
            </a:br>
            <a:r>
              <a:rPr lang="ru-RU" sz="1800" b="1" dirty="0"/>
              <a:t>— На что похоже солнышко? </a:t>
            </a:r>
            <a:r>
              <a:rPr lang="ru-RU" sz="1800" b="1" i="1" dirty="0"/>
              <a:t>(на блин, на тарелочку, на апельсин)</a:t>
            </a:r>
            <a:br>
              <a:rPr lang="ru-RU" sz="1800" b="1" i="1" dirty="0"/>
            </a:br>
            <a:r>
              <a:rPr lang="ru-RU" sz="1800" b="1" dirty="0"/>
              <a:t>— Ребята, а какое у него настроение? </a:t>
            </a:r>
            <a:r>
              <a:rPr lang="ru-RU" sz="1800" b="1" i="1" dirty="0"/>
              <a:t>(грустное)</a:t>
            </a:r>
            <a:br>
              <a:rPr lang="ru-RU" sz="1800" b="1" i="1" dirty="0"/>
            </a:br>
            <a:r>
              <a:rPr lang="ru-RU" sz="1800" b="1" dirty="0"/>
              <a:t>— Как вы думаете, почему оно грустное? </a:t>
            </a:r>
            <a:r>
              <a:rPr lang="ru-RU" sz="1800" b="1" i="1" dirty="0"/>
              <a:t>(заколдованное, у него нет лучиков)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— Да, злые волшебники заколдовали наше солнышко и лучики.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1800" b="1" dirty="0"/>
              <a:t>А как мы можем ему помочь? (дети предлагают свои варианты</a:t>
            </a:r>
            <a:r>
              <a:rPr lang="ru-RU" sz="1800" b="1" dirty="0" smtClean="0"/>
              <a:t>)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Чтобы расколдовать лучики нужно выполнить задания.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17947"/>
            <a:ext cx="8229600" cy="426879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1 задание «Назови ласково»</a:t>
            </a:r>
            <a:endParaRPr lang="ru-RU" sz="1800" dirty="0">
              <a:solidFill>
                <a:srgbClr val="0070C0"/>
              </a:solidFill>
            </a:endParaRPr>
          </a:p>
          <a:p>
            <a:pPr fontAlgn="base"/>
            <a:r>
              <a:rPr lang="ru-RU" sz="1600" b="1" dirty="0"/>
              <a:t>Дети становятся в круг. Воспитатель, передавая ребенку мяч</a:t>
            </a:r>
            <a:r>
              <a:rPr lang="ru-RU" sz="1600" b="1" dirty="0" smtClean="0"/>
              <a:t>,</a:t>
            </a:r>
          </a:p>
          <a:p>
            <a:pPr fontAlgn="base"/>
            <a:r>
              <a:rPr lang="ru-RU" sz="1600" b="1" dirty="0" smtClean="0"/>
              <a:t> </a:t>
            </a:r>
            <a:r>
              <a:rPr lang="ru-RU" sz="1600" b="1" dirty="0"/>
              <a:t>называет слова, а он должен назвать ласково</a:t>
            </a:r>
          </a:p>
          <a:p>
            <a:pPr fontAlgn="base"/>
            <a:r>
              <a:rPr lang="ru-RU" sz="1600" b="1" dirty="0"/>
              <a:t>— бык – бычок;</a:t>
            </a:r>
            <a:br>
              <a:rPr lang="ru-RU" sz="1600" b="1" dirty="0"/>
            </a:br>
            <a:r>
              <a:rPr lang="ru-RU" sz="1600" b="1" dirty="0"/>
              <a:t>— жук – жучок;</a:t>
            </a:r>
            <a:br>
              <a:rPr lang="ru-RU" sz="1600" b="1" dirty="0"/>
            </a:br>
            <a:r>
              <a:rPr lang="ru-RU" sz="1600" b="1" dirty="0"/>
              <a:t>-. обезьяна – обезьянка;</a:t>
            </a:r>
            <a:br>
              <a:rPr lang="ru-RU" sz="1600" b="1" dirty="0"/>
            </a:br>
            <a:r>
              <a:rPr lang="ru-RU" sz="1600" b="1" dirty="0"/>
              <a:t>— бегемот – </a:t>
            </a:r>
            <a:r>
              <a:rPr lang="ru-RU" sz="1600" b="1" dirty="0" err="1"/>
              <a:t>бегемотик</a:t>
            </a:r>
            <a:r>
              <a:rPr lang="ru-RU" sz="1600" b="1" dirty="0"/>
              <a:t>;</a:t>
            </a:r>
            <a:br>
              <a:rPr lang="ru-RU" sz="1600" b="1" dirty="0"/>
            </a:br>
            <a:r>
              <a:rPr lang="ru-RU" sz="1600" b="1" dirty="0"/>
              <a:t>— собака – собачка;</a:t>
            </a:r>
            <a:br>
              <a:rPr lang="ru-RU" sz="1600" b="1" dirty="0"/>
            </a:br>
            <a:r>
              <a:rPr lang="ru-RU" sz="1600" b="1" dirty="0"/>
              <a:t>— кабан – кабанчик;</a:t>
            </a:r>
            <a:br>
              <a:rPr lang="ru-RU" sz="1600" b="1" dirty="0"/>
            </a:br>
            <a:r>
              <a:rPr lang="ru-RU" sz="1600" b="1" dirty="0"/>
              <a:t>— барсук – </a:t>
            </a:r>
            <a:r>
              <a:rPr lang="ru-RU" sz="1600" b="1" dirty="0" err="1"/>
              <a:t>барсучок</a:t>
            </a:r>
            <a:r>
              <a:rPr lang="ru-RU" sz="1600" b="1" dirty="0"/>
              <a:t> и т.д.</a:t>
            </a:r>
          </a:p>
          <a:p>
            <a:endParaRPr lang="ru-RU" dirty="0"/>
          </a:p>
        </p:txBody>
      </p:sp>
      <p:pic>
        <p:nvPicPr>
          <p:cNvPr id="6" name="Рисунок 5" descr="IMG_20201201_121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128" y="2753293"/>
            <a:ext cx="4664504" cy="332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1201_121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28" y="4414214"/>
            <a:ext cx="3605300" cy="241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Прикрепляем первый лучик к солнышку.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IMG_20201201_1214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500174"/>
            <a:ext cx="5857916" cy="39565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4150" y="1340768"/>
            <a:ext cx="4989263" cy="271462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 </a:t>
            </a:r>
            <a:r>
              <a:rPr lang="ru-RU" sz="2000" b="1" dirty="0" smtClean="0"/>
              <a:t>задание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Игра «Скажи наоборот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Скажу я слово «далеко»,</a:t>
            </a:r>
            <a:br>
              <a:rPr lang="ru-RU" sz="2000" b="1" dirty="0"/>
            </a:br>
            <a:r>
              <a:rPr lang="ru-RU" sz="2000" b="1" dirty="0"/>
              <a:t>А ты ответишь … («близко»)</a:t>
            </a:r>
            <a:br>
              <a:rPr lang="ru-RU" sz="2000" b="1" dirty="0"/>
            </a:br>
            <a:r>
              <a:rPr lang="ru-RU" sz="2000" b="1" dirty="0"/>
              <a:t>Скажу я слово «высоко»,</a:t>
            </a:r>
            <a:br>
              <a:rPr lang="ru-RU" sz="2000" b="1" dirty="0"/>
            </a:br>
            <a:r>
              <a:rPr lang="ru-RU" sz="2000" b="1" dirty="0"/>
              <a:t>А ты ответишь … («низко»)</a:t>
            </a:r>
            <a:br>
              <a:rPr lang="ru-RU" sz="2000" b="1" dirty="0"/>
            </a:br>
            <a:r>
              <a:rPr lang="ru-RU" sz="2000" b="1" dirty="0"/>
              <a:t>Скажу я слово «уронил» — … («поднял»)</a:t>
            </a:r>
            <a:br>
              <a:rPr lang="ru-RU" sz="2000" b="1" dirty="0"/>
            </a:br>
            <a:r>
              <a:rPr lang="ru-RU" sz="2000" b="1" dirty="0"/>
              <a:t>Скажу я слово «потерял» — …(«нашёл»)</a:t>
            </a:r>
            <a:br>
              <a:rPr lang="ru-RU" sz="2000" b="1" dirty="0"/>
            </a:br>
            <a:r>
              <a:rPr lang="ru-RU" sz="2000" b="1" dirty="0"/>
              <a:t>Что скажешь ты на слово «ложь» — … («правда»)</a:t>
            </a:r>
            <a:br>
              <a:rPr lang="ru-RU" sz="2000" b="1" dirty="0"/>
            </a:br>
            <a:r>
              <a:rPr lang="ru-RU" sz="2000" b="1" dirty="0"/>
              <a:t>И вдруг скажу я слово «друг» — …(«враг»)</a:t>
            </a:r>
            <a:br>
              <a:rPr lang="ru-RU" sz="2000" b="1" dirty="0"/>
            </a:br>
            <a:r>
              <a:rPr lang="ru-RU" sz="2000" b="1" dirty="0"/>
              <a:t>Скажу тебе я слово «трус»,</a:t>
            </a:r>
            <a:br>
              <a:rPr lang="ru-RU" sz="2000" b="1" dirty="0"/>
            </a:br>
            <a:r>
              <a:rPr lang="ru-RU" sz="2000" b="1" dirty="0"/>
              <a:t>Ответишь ты … («храбрец»)</a:t>
            </a:r>
            <a:br>
              <a:rPr lang="ru-RU" sz="2000" b="1" dirty="0"/>
            </a:br>
            <a:r>
              <a:rPr lang="ru-RU" sz="2000" b="1" dirty="0"/>
              <a:t>Теперь «начало» я скажу,</a:t>
            </a:r>
            <a:br>
              <a:rPr lang="ru-RU" sz="2000" b="1" dirty="0"/>
            </a:br>
            <a:r>
              <a:rPr lang="ru-RU" sz="2000" b="1" dirty="0"/>
              <a:t>Ответьте все … («конец»).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8" name="Рисунок 7" descr="IMG_20201201_121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59" y="3625000"/>
            <a:ext cx="4269057" cy="303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01201_1216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07662"/>
            <a:ext cx="4427984" cy="302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03920" y="664175"/>
            <a:ext cx="4896544" cy="178621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3 </a:t>
            </a:r>
            <a:r>
              <a:rPr lang="ru-RU" sz="2000" b="1" dirty="0"/>
              <a:t>задание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>
                <a:solidFill>
                  <a:srgbClr val="0070C0"/>
                </a:solidFill>
              </a:rPr>
              <a:t>Назови признаки»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/>
              <a:t>В стране Красивой речи </a:t>
            </a:r>
            <a:r>
              <a:rPr lang="ru-RU" sz="2000" b="1" dirty="0" smtClean="0"/>
              <a:t>живут                       </a:t>
            </a:r>
            <a:r>
              <a:rPr lang="ru-RU" sz="2000" b="1" dirty="0"/>
              <a:t>замечательные слова,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которые </a:t>
            </a:r>
            <a:r>
              <a:rPr lang="ru-RU" sz="2000" b="1" dirty="0"/>
              <a:t>могут называть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разные </a:t>
            </a:r>
            <a:r>
              <a:rPr lang="ru-RU" sz="2000" b="1" dirty="0"/>
              <a:t>признаки предметов.</a:t>
            </a:r>
            <a:br>
              <a:rPr lang="ru-RU" sz="2000" b="1" dirty="0"/>
            </a:br>
            <a:r>
              <a:rPr lang="ru-RU" sz="2000" b="1" dirty="0"/>
              <a:t>матрешка из дерева, значит она деревянная;</a:t>
            </a:r>
            <a:br>
              <a:rPr lang="ru-RU" sz="2000" b="1" dirty="0"/>
            </a:br>
            <a:r>
              <a:rPr lang="ru-RU" sz="2000" b="1" dirty="0"/>
              <a:t>дом из кирпича – кирпичный;</a:t>
            </a:r>
            <a:br>
              <a:rPr lang="ru-RU" sz="2000" b="1" dirty="0"/>
            </a:br>
            <a:r>
              <a:rPr lang="ru-RU" sz="2000" b="1" dirty="0"/>
              <a:t>ваза из стекла – стеклянная;</a:t>
            </a:r>
            <a:br>
              <a:rPr lang="ru-RU" sz="2000" b="1" dirty="0"/>
            </a:br>
            <a:r>
              <a:rPr lang="ru-RU" sz="2000" b="1" dirty="0"/>
              <a:t>ложка из железа – железная;</a:t>
            </a:r>
            <a:br>
              <a:rPr lang="ru-RU" sz="2000" b="1" dirty="0"/>
            </a:br>
            <a:r>
              <a:rPr lang="ru-RU" sz="2000" b="1" dirty="0"/>
              <a:t>самолётик из бумаги – бумажный;</a:t>
            </a:r>
            <a:br>
              <a:rPr lang="ru-RU" sz="2000" b="1" dirty="0"/>
            </a:br>
            <a:r>
              <a:rPr lang="ru-RU" sz="2000" b="1" dirty="0"/>
              <a:t>сумка из кожи – кожаная.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IMG_20201201_121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3909" y="3832535"/>
            <a:ext cx="4128337" cy="3000396"/>
          </a:xfrm>
          <a:prstGeom prst="rect">
            <a:avLst/>
          </a:prstGeom>
        </p:spPr>
      </p:pic>
      <p:pic>
        <p:nvPicPr>
          <p:cNvPr id="7" name="Рисунок 6" descr="IMG_20201201_121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293" y="1276261"/>
            <a:ext cx="4116627" cy="29374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79255656_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66936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2000" b="1" dirty="0" smtClean="0"/>
              <a:t>4 </a:t>
            </a:r>
            <a:r>
              <a:rPr lang="ru-RU" sz="2000" b="1" dirty="0"/>
              <a:t>задание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70C0"/>
                </a:solidFill>
              </a:rPr>
              <a:t>игра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b="1" dirty="0">
                <a:solidFill>
                  <a:srgbClr val="0070C0"/>
                </a:solidFill>
              </a:rPr>
              <a:t>«Где спрятался звук».</a:t>
            </a:r>
            <a:r>
              <a:rPr lang="ru-RU" sz="20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>Но </a:t>
            </a:r>
            <a:r>
              <a:rPr lang="ru-RU" sz="2000" b="1" dirty="0"/>
              <a:t>какой звук вы отгадаете в загадке.</a:t>
            </a:r>
            <a:br>
              <a:rPr lang="ru-RU" sz="2000" b="1" dirty="0"/>
            </a:br>
            <a:r>
              <a:rPr lang="ru-RU" sz="2000" b="1" dirty="0"/>
              <a:t>Это кто жужжит сердито,</a:t>
            </a:r>
            <a:br>
              <a:rPr lang="ru-RU" sz="2000" b="1" dirty="0"/>
            </a:br>
            <a:r>
              <a:rPr lang="ru-RU" sz="2000" b="1" dirty="0"/>
              <a:t>Жу-жу-жу да жу-жу-жу,</a:t>
            </a:r>
            <a:br>
              <a:rPr lang="ru-RU" sz="2000" b="1" dirty="0"/>
            </a:br>
            <a:r>
              <a:rPr lang="ru-RU" sz="2000" b="1" dirty="0"/>
              <a:t>И летит к цветку с нектаром,</a:t>
            </a:r>
            <a:br>
              <a:rPr lang="ru-RU" sz="2000" b="1" dirty="0"/>
            </a:br>
            <a:r>
              <a:rPr lang="ru-RU" sz="2000" b="1" dirty="0"/>
              <a:t>Всех, пугая на ходу! (жук)</a:t>
            </a:r>
            <a:br>
              <a:rPr lang="ru-RU" sz="2000" b="1" dirty="0"/>
            </a:br>
            <a:r>
              <a:rPr lang="ru-RU" sz="2000" b="1" dirty="0"/>
              <a:t>Итак, где же спрятался звук Ж в слове жар, ножницы, еж</a:t>
            </a:r>
            <a:r>
              <a:rPr lang="ru-RU" sz="13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IMG_20201201_122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7164288" cy="43961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967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«Космос» г. Волгодонска (МБДОУ ДС «Космос»)  </vt:lpstr>
      <vt:lpstr>Презентация PowerPoint</vt:lpstr>
      <vt:lpstr>Презентация PowerPoint</vt:lpstr>
      <vt:lpstr>Воспитатель зачитывает письмо: «Здравствуйте наши юные друзья! Я, Фея сказочной страны Красивой речи, обращаюсь к вам за помощью. Злой волшебник заколдовал жителей страны Красивой речи, и теперь они не знают, что такое радость и смех» </vt:lpstr>
      <vt:lpstr>— А какое солнышко, посмотрите? (круглое, желтое) — На что похоже солнышко? (на блин, на тарелочку, на апельсин) — Ребята, а какое у него настроение? (грустное) — Как вы думаете, почему оно грустное? (заколдованное, у него нет лучиков) — Да, злые волшебники заколдовали наше солнышко и лучики. А как мы можем ему помочь? (дети предлагают свои варианты) Чтобы расколдовать лучики нужно выполнить задания. </vt:lpstr>
      <vt:lpstr>Прикрепляем первый лучик к солнышку. </vt:lpstr>
      <vt:lpstr>       2 задание  Игра «Скажи наоборот» Скажу я слово «далеко», А ты ответишь … («близко») Скажу я слово «высоко», А ты ответишь … («низко») Скажу я слово «уронил» — … («поднял») Скажу я слово «потерял» — …(«нашёл») Что скажешь ты на слово «ложь» — … («правда») И вдруг скажу я слово «друг» — …(«враг») Скажу тебе я слово «трус», Ответишь ты … («храбрец») Теперь «начало» я скажу, Ответьте все … («конец»).  </vt:lpstr>
      <vt:lpstr>    3 задание  «Назови признаки» В стране Красивой речи живут                       замечательные слова,  которые могут называть  разные признаки предметов. матрешка из дерева, значит она деревянная; дом из кирпича – кирпичный; ваза из стекла – стеклянная; ложка из железа – железная; самолётик из бумаги – бумажный; сумка из кожи – кожаная. </vt:lpstr>
      <vt:lpstr>   4 задание игра «Где спрятался звук».  Но какой звук вы отгадаете в загадке. Это кто жужжит сердито, Жу-жу-жу да жу-жу-жу, И летит к цветку с нектаром, Всех, пугая на ходу! (жук) Итак, где же спрятался звук Ж в слове жар, ножницы, еж. </vt:lpstr>
      <vt:lpstr>5 задание Злой волшебник перепутал все сказки, и теперь сказочные герои не могут разобраться кто из какой сказки. Нужно помочь им. Дети выкладывают картинки в хронологическом порядке. Затем рассказывают сказку.  </vt:lpstr>
      <vt:lpstr>6 Задание «Сколько слогов в слове?» Воспитатель показывает детям картинки . Все дети называют предмет хором при этом хлопками разделяют слово на слоги). Ребенок отвечает – сколько слогов в слове.  </vt:lpstr>
      <vt:lpstr>Физкультминутка В стране Красивой речи  любят играть, как и мы с вами.  Выходит, ребята, поиграем. Руки тянем в потолок,                                       (потягивание, руки вверх) Будто к солнышку цветок. Мы попрыгаем немножко, (прыжки на месте) И пройдемся по дорожке (ходьба на месте) За столы садимся дружно- Нам теперь учиться нужно! </vt:lpstr>
      <vt:lpstr>Воспитатель: Дети, чтобы мы и жители страны Красивой речи всегда улыбались и нам светило яркое солнце, я предлагаю вам с помощью гороха придумать свои солнышки наполнить радостью, светом и теплом всю группу. </vt:lpstr>
      <vt:lpstr>Жители страны говорят вам огромное спасибо!                                                                           Вы помогли им, выполнили все задания, расколдовали все лучики.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«Космос» г. Волгодонска (МБДОУ ДС «Космос»)</dc:title>
  <dc:creator>NENQ</dc:creator>
  <cp:lastModifiedBy>User</cp:lastModifiedBy>
  <cp:revision>14</cp:revision>
  <dcterms:created xsi:type="dcterms:W3CDTF">2020-12-01T17:01:29Z</dcterms:created>
  <dcterms:modified xsi:type="dcterms:W3CDTF">2021-02-27T13:55:04Z</dcterms:modified>
</cp:coreProperties>
</file>